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000000"/>
    <a:srgbClr val="6C6F70"/>
    <a:srgbClr val="2426A9"/>
    <a:srgbClr val="D0D3D4"/>
    <a:srgbClr val="9DABE2"/>
    <a:srgbClr val="DB2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8266" autoAdjust="0"/>
  </p:normalViewPr>
  <p:slideViewPr>
    <p:cSldViewPr snapToGrid="0" showGuides="1">
      <p:cViewPr varScale="1">
        <p:scale>
          <a:sx n="34" d="100"/>
          <a:sy n="34" d="100"/>
        </p:scale>
        <p:origin x="1286" y="58"/>
      </p:cViewPr>
      <p:guideLst>
        <p:guide orient="horz" pos="4320"/>
        <p:guide pos="7702"/>
        <p:guide pos="830"/>
        <p:guide orient="horz" pos="1349"/>
        <p:guide pos="14098"/>
        <p:guide orient="horz" pos="7450"/>
        <p:guide orient="horz" pos="2007"/>
        <p:guide orient="horz" pos="18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1128" y="132"/>
      </p:cViewPr>
      <p:guideLst/>
    </p:cSldViewPr>
  </p:notesViewPr>
  <p:gridSpacing cx="72008" cy="72008"/>
</p:viewPr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7.xml"/><Relationship Id="rId21" Type="http://schemas.openxmlformats.org/officeDocument/2006/relationships/slide" Target="slides/slide22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84" Type="http://schemas.openxmlformats.org/officeDocument/2006/relationships/slide" Target="slides/slide85.xml"/><Relationship Id="rId89" Type="http://schemas.openxmlformats.org/officeDocument/2006/relationships/slide" Target="slides/slide90.xml"/><Relationship Id="rId7" Type="http://schemas.openxmlformats.org/officeDocument/2006/relationships/slide" Target="slides/slide8.xml"/><Relationship Id="rId71" Type="http://schemas.openxmlformats.org/officeDocument/2006/relationships/slide" Target="slides/slide72.xml"/><Relationship Id="rId92" Type="http://schemas.openxmlformats.org/officeDocument/2006/relationships/slide" Target="slides/slide93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0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66" Type="http://schemas.openxmlformats.org/officeDocument/2006/relationships/slide" Target="slides/slide67.xml"/><Relationship Id="rId74" Type="http://schemas.openxmlformats.org/officeDocument/2006/relationships/slide" Target="slides/slide75.xml"/><Relationship Id="rId79" Type="http://schemas.openxmlformats.org/officeDocument/2006/relationships/slide" Target="slides/slide80.xml"/><Relationship Id="rId87" Type="http://schemas.openxmlformats.org/officeDocument/2006/relationships/slide" Target="slides/slide88.xml"/><Relationship Id="rId102" Type="http://schemas.openxmlformats.org/officeDocument/2006/relationships/slide" Target="slides/slide103.xml"/><Relationship Id="rId5" Type="http://schemas.openxmlformats.org/officeDocument/2006/relationships/slide" Target="slides/slide6.xml"/><Relationship Id="rId61" Type="http://schemas.openxmlformats.org/officeDocument/2006/relationships/slide" Target="slides/slide62.xml"/><Relationship Id="rId82" Type="http://schemas.openxmlformats.org/officeDocument/2006/relationships/slide" Target="slides/slide83.xml"/><Relationship Id="rId90" Type="http://schemas.openxmlformats.org/officeDocument/2006/relationships/slide" Target="slides/slide91.xml"/><Relationship Id="rId95" Type="http://schemas.openxmlformats.org/officeDocument/2006/relationships/slide" Target="slides/slide96.xml"/><Relationship Id="rId19" Type="http://schemas.openxmlformats.org/officeDocument/2006/relationships/slide" Target="slides/slide2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100" Type="http://schemas.openxmlformats.org/officeDocument/2006/relationships/slide" Target="slides/slide101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80" Type="http://schemas.openxmlformats.org/officeDocument/2006/relationships/slide" Target="slides/slide81.xml"/><Relationship Id="rId85" Type="http://schemas.openxmlformats.org/officeDocument/2006/relationships/slide" Target="slides/slide86.xml"/><Relationship Id="rId93" Type="http://schemas.openxmlformats.org/officeDocument/2006/relationships/slide" Target="slides/slide94.xml"/><Relationship Id="rId98" Type="http://schemas.openxmlformats.org/officeDocument/2006/relationships/slide" Target="slides/slide99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103" Type="http://schemas.openxmlformats.org/officeDocument/2006/relationships/slide" Target="slides/slide104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83" Type="http://schemas.openxmlformats.org/officeDocument/2006/relationships/slide" Target="slides/slide84.xml"/><Relationship Id="rId88" Type="http://schemas.openxmlformats.org/officeDocument/2006/relationships/slide" Target="slides/slide89.xml"/><Relationship Id="rId91" Type="http://schemas.openxmlformats.org/officeDocument/2006/relationships/slide" Target="slides/slide92.xml"/><Relationship Id="rId96" Type="http://schemas.openxmlformats.org/officeDocument/2006/relationships/slide" Target="slides/slide9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10" Type="http://schemas.openxmlformats.org/officeDocument/2006/relationships/slide" Target="slides/slide11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78" Type="http://schemas.openxmlformats.org/officeDocument/2006/relationships/slide" Target="slides/slide79.xml"/><Relationship Id="rId81" Type="http://schemas.openxmlformats.org/officeDocument/2006/relationships/slide" Target="slides/slide82.xml"/><Relationship Id="rId86" Type="http://schemas.openxmlformats.org/officeDocument/2006/relationships/slide" Target="slides/slide87.xml"/><Relationship Id="rId94" Type="http://schemas.openxmlformats.org/officeDocument/2006/relationships/slide" Target="slides/slide95.xml"/><Relationship Id="rId99" Type="http://schemas.openxmlformats.org/officeDocument/2006/relationships/slide" Target="slides/slide100.xml"/><Relationship Id="rId101" Type="http://schemas.openxmlformats.org/officeDocument/2006/relationships/slide" Target="slides/slide10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9" Type="http://schemas.openxmlformats.org/officeDocument/2006/relationships/slide" Target="slides/slide40.xml"/><Relationship Id="rId34" Type="http://schemas.openxmlformats.org/officeDocument/2006/relationships/slide" Target="slides/slide35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6" Type="http://schemas.openxmlformats.org/officeDocument/2006/relationships/slide" Target="slides/slide77.xml"/><Relationship Id="rId97" Type="http://schemas.openxmlformats.org/officeDocument/2006/relationships/slide" Target="slides/slide98.xml"/><Relationship Id="rId104" Type="http://schemas.openxmlformats.org/officeDocument/2006/relationships/slide" Target="slides/slide105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55">
    <a:dk1>
      <a:sysClr val="windowText" lastClr="000000"/>
    </a:dk1>
    <a:lt1>
      <a:srgbClr val="000000"/>
    </a:lt1>
    <a:dk2>
      <a:srgbClr val="6C6F70"/>
    </a:dk2>
    <a:lt2>
      <a:srgbClr val="9DABE2"/>
    </a:lt2>
    <a:accent1>
      <a:srgbClr val="2426A9"/>
    </a:accent1>
    <a:accent2>
      <a:srgbClr val="D52B1E"/>
    </a:accent2>
    <a:accent3>
      <a:srgbClr val="FFBB00"/>
    </a:accent3>
    <a:accent4>
      <a:srgbClr val="9ACD32"/>
    </a:accent4>
    <a:accent5>
      <a:srgbClr val="00CED1"/>
    </a:accent5>
    <a:accent6>
      <a:srgbClr val="6C6F70"/>
    </a:accent6>
    <a:hlink>
      <a:srgbClr val="2426A9"/>
    </a:hlink>
    <a:folHlink>
      <a:srgbClr val="2426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</TotalTime>
  <Words>11150</Words>
  <Application>Microsoft Office PowerPoint</Application>
  <PresentationFormat>Custom</PresentationFormat>
  <Paragraphs>1270</Paragraphs>
  <Slides>106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Symbol</vt:lpstr>
      <vt:lpstr>motiv_CNB</vt:lpstr>
      <vt:lpstr>PowerPoint Presentation</vt:lpstr>
      <vt:lpstr>Obsah prezentace</vt:lpstr>
      <vt:lpstr>1. Úvod</vt:lpstr>
      <vt:lpstr>2. Harmonogram přechodu VR MKT do SDAT</vt:lpstr>
      <vt:lpstr>3. Vykazování a zpracování transakčních výkazů </vt:lpstr>
      <vt:lpstr>3 A. Transakční výkaz - charakteristiky</vt:lpstr>
      <vt:lpstr>3 A. Transakční výkaz - metodiky</vt:lpstr>
      <vt:lpstr>3 A. Transakční výkaz - metapopis </vt:lpstr>
      <vt:lpstr>3 A. Transakční výkaz - metapopis</vt:lpstr>
      <vt:lpstr>3 A. Transakční výkaz - metapopis</vt:lpstr>
      <vt:lpstr>3 A. Transakční výkaz - metapopis</vt:lpstr>
      <vt:lpstr>3 A. Transakční výkaz - metapopis</vt:lpstr>
      <vt:lpstr>3 A. Transakční výkaz - metapopis</vt:lpstr>
      <vt:lpstr>3 B. Výskyt transakčního výkazu - charakteristiky </vt:lpstr>
      <vt:lpstr>3 B. Výskyt transakčního výkazu – Stav ke dni </vt:lpstr>
      <vt:lpstr>3 B. Vydání výskytu transakčního výkazu </vt:lpstr>
      <vt:lpstr>3 B. Výskyt transakčního výkazu - charakteristiky </vt:lpstr>
      <vt:lpstr>3 C. Proces vykazování a zpracování transakčního výkazu  </vt:lpstr>
      <vt:lpstr>3 D. Přijaté transakce a zpracování přijatých transakcí  </vt:lpstr>
      <vt:lpstr>3 E. Čekající transakce a zpracování čekajících transakcí  </vt:lpstr>
      <vt:lpstr>4. Vykazování a zpracování číselníkových výkazů </vt:lpstr>
      <vt:lpstr>4 A. Číselníkový výkaz - charakteristiky</vt:lpstr>
      <vt:lpstr>3 A. Číselníkový výkaz - metodiky</vt:lpstr>
      <vt:lpstr>4 A. Číselníkový výkaz - metapopis</vt:lpstr>
      <vt:lpstr>4 A. Číselníkový výkaz - metapopis </vt:lpstr>
      <vt:lpstr>4 B. Výskyt číselníkové výkazu - charakteristiky </vt:lpstr>
      <vt:lpstr>4 B. Výskyt číselníkového výkazu – Stav ke dni </vt:lpstr>
      <vt:lpstr>4 B. Vydání výskytu číselníkového výkazu </vt:lpstr>
      <vt:lpstr>3 C. Proces vykazování a zpracování číselníkového výkazu  </vt:lpstr>
      <vt:lpstr>5. Kontroly </vt:lpstr>
      <vt:lpstr>5 A. Formální kontroly návaznosti záznamů –  transakční výkaz   </vt:lpstr>
      <vt:lpstr>5 A. Formální kontroly návaznosti záznamů –  transakční výkaz – kódy ISO 20022   </vt:lpstr>
      <vt:lpstr>5 B. Formální kontroly návaznosti záznamů –  číselníkový výkaz – kódy ISO 20022   </vt:lpstr>
      <vt:lpstr>5 C. Jazyk kontrol – rozšíření, příklady   </vt:lpstr>
      <vt:lpstr>5 C. Jazyk kontrol – datumové funkce   </vt:lpstr>
      <vt:lpstr>5 C. Jazyk kontrol – externí číselníky   </vt:lpstr>
      <vt:lpstr>5 C. Jazyk kontrol – funkce pro externí číselníky   </vt:lpstr>
      <vt:lpstr>5 C. Jazyk kontrol – funkce pro externí číselníky   </vt:lpstr>
      <vt:lpstr>5 C. Jazyk kontrol – funkce pro externí číselníky   </vt:lpstr>
      <vt:lpstr>5 D. Vlastnosti kontrol výkazů MKT v SDAT   </vt:lpstr>
      <vt:lpstr>5 D. Vlastnosti kontrol výkazů MKT v SDAT   </vt:lpstr>
      <vt:lpstr>5 D. Vlastnosti kontrol výkazů MKT v SDAT   </vt:lpstr>
      <vt:lpstr>5 E. Skupiny a kontroly MVK    </vt:lpstr>
      <vt:lpstr>5 E. MVK kontrola   </vt:lpstr>
      <vt:lpstr>6. Webové služby – změny </vt:lpstr>
      <vt:lpstr>6 A. Webová služba CtiVykaz - doplnění </vt:lpstr>
      <vt:lpstr>6 A. Webová služba CtiVykaz – “VykazType“ </vt:lpstr>
      <vt:lpstr>6 A. Webová služba CtiVykaz – “TypVykazu“ </vt:lpstr>
      <vt:lpstr>6 A. Webová služba CtiVykaz – “KontrolaType“ </vt:lpstr>
      <vt:lpstr>6 A. Webová služba CtiVykaz – “OpakovaniKontroly“ </vt:lpstr>
      <vt:lpstr>6 A. Webová služba CtiVykaz – “ClenMvkType“ </vt:lpstr>
      <vt:lpstr>6 B. Webová služba CtiUdajeOsoby - doplnění </vt:lpstr>
      <vt:lpstr>6 B. CtiUdajeOsoby – “OsobaType“ </vt:lpstr>
      <vt:lpstr>6 C. Webová služba CtiVykazovaciPovinnost - doplnění </vt:lpstr>
      <vt:lpstr>6 C. Webová služba CtiVykazovaciPovinnost -  “VyskytVykazuType“ </vt:lpstr>
      <vt:lpstr>6 D. Webová služba ZaslaniVstupniZpravy - doplnění </vt:lpstr>
      <vt:lpstr>6 D. Webová služba ZaslaniVstupniZpravy –  přílohy ke XBRL a ISO 20022 výkazům </vt:lpstr>
      <vt:lpstr>6 E. Webová služba CtiStavVykazovani - doplnění </vt:lpstr>
      <vt:lpstr>6 E. Webová služba CtiStavVykazovani – “StavVykazovaniVyskytType“ </vt:lpstr>
      <vt:lpstr>6 F. Webová služba CtiStavZpracovani </vt:lpstr>
      <vt:lpstr>6 F. Webová služba CtiStavZpracovani  - “StavVydani“ </vt:lpstr>
      <vt:lpstr>6 F. Webová služba CtiStavZpracovani – “VydaniStavType“ </vt:lpstr>
      <vt:lpstr>6 F. Webová služba CtiStavZpracovani – “SeznamChyb“ </vt:lpstr>
      <vt:lpstr>6 F. Webová služba CtiStavZpracovani – “ChybnyZaznamType“ </vt:lpstr>
      <vt:lpstr>6 F. Webová služba CtiStavZpracovani – “StavZaznamu“ </vt:lpstr>
      <vt:lpstr>6 F. Webová služba CtiStavZpracovani – “ChybaZaznamuType“ </vt:lpstr>
      <vt:lpstr>6 F. Webová služba CtiStavZpracovani – “ChybaLokalizaceZaznamuType“ </vt:lpstr>
      <vt:lpstr>6 F. Webová služba CtiStavZpracovani – “ChybaLokalizaceZaznamuDetailType“ </vt:lpstr>
      <vt:lpstr>6 F. Webová služba CtiStavZpracovani – “KrokZpracovaniType“ </vt:lpstr>
      <vt:lpstr>7. Protokoly </vt:lpstr>
      <vt:lpstr>7 A. Přehled protokolů – transakční výkazy  </vt:lpstr>
      <vt:lpstr>7 A. Přehled protokolů – číselníkové výkazy  </vt:lpstr>
      <vt:lpstr>7 B. Změny v protokolu XML SDAT  </vt:lpstr>
      <vt:lpstr>7 C. Statistika zpracování záznamů - transakční  </vt:lpstr>
      <vt:lpstr>7 C. Statistika zpracování záznamů - číselníkové  </vt:lpstr>
      <vt:lpstr>7 C. Statistika zpracování záznamů  </vt:lpstr>
      <vt:lpstr>7 D. Výsledky zpracování - transakční  </vt:lpstr>
      <vt:lpstr>7 D. Výsledky zpracování - číselníkové  </vt:lpstr>
      <vt:lpstr>7 D. Kroky zpracování – transakční i číselníkové  </vt:lpstr>
      <vt:lpstr>7 D. Kroky zpracování – transakční i číselníkové  </vt:lpstr>
      <vt:lpstr>7 E. Seznam chyb  </vt:lpstr>
      <vt:lpstr>7 E. Seznam chyb  </vt:lpstr>
      <vt:lpstr>8. Webová aplikace – změny a použití </vt:lpstr>
      <vt:lpstr>8 A. Stav vykazování - přehled  </vt:lpstr>
      <vt:lpstr>8 A. Stav vykazování - přehled  </vt:lpstr>
      <vt:lpstr>8 B. Statistiky zpracování transakcí  </vt:lpstr>
      <vt:lpstr>8 B. Statistiky zpracování transakcí  </vt:lpstr>
      <vt:lpstr>8 C. Pořizování a zasílání dat  </vt:lpstr>
      <vt:lpstr>8 C. Pořizování a zasílání dat  </vt:lpstr>
      <vt:lpstr>8 C. Pořizování a zasílání dat  </vt:lpstr>
      <vt:lpstr>8 D. Zobrazení dat  </vt:lpstr>
      <vt:lpstr>8 D. Zobrazení dat  </vt:lpstr>
      <vt:lpstr>8 D. Zobrazení dat  </vt:lpstr>
      <vt:lpstr>9. Metodiky MKT </vt:lpstr>
      <vt:lpstr>9 A. Přehled metodik MKT </vt:lpstr>
      <vt:lpstr>9 B. Nová metodika MKT20220530</vt:lpstr>
      <vt:lpstr>10. Dokumentace </vt:lpstr>
      <vt:lpstr>11. Testovací prostředí SDAT </vt:lpstr>
      <vt:lpstr>11 A. Prostředí </vt:lpstr>
      <vt:lpstr>11 B. Režim </vt:lpstr>
      <vt:lpstr>11 C. Vykazovací povinnosti na TEST </vt:lpstr>
      <vt:lpstr>11 C. Vykazovací povinnosti na TEST </vt:lpstr>
      <vt:lpstr>11 D. Výkazy k testování  </vt:lpstr>
      <vt:lpstr>11 E. Kontroly k testování </vt:lpstr>
      <vt:lpstr>11 F. Nastavení ISO identifikátoru </vt:lpstr>
      <vt:lpstr>Děkujeme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Martin Bubenik</cp:lastModifiedBy>
  <cp:revision>571</cp:revision>
  <dcterms:created xsi:type="dcterms:W3CDTF">2020-01-08T08:09:07Z</dcterms:created>
  <dcterms:modified xsi:type="dcterms:W3CDTF">2021-12-01T01:02:11Z</dcterms:modified>
</cp:coreProperties>
</file>